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81" d="100"/>
          <a:sy n="81" d="100"/>
        </p:scale>
        <p:origin x="-12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TK10765\Documents\3GPP\SA\SA2\SA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sz="3600" dirty="0" smtClean="0"/>
              <a:t>Questions for show of hands on </a:t>
            </a:r>
            <a:br>
              <a:rPr lang="fi-FI" sz="3600" dirty="0" smtClean="0"/>
            </a:br>
            <a:r>
              <a:rPr lang="fi-FI" sz="3600" dirty="0" smtClean="0"/>
              <a:t>5G-AN Connection Release with slice-based wait timer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MediaTek </a:t>
            </a:r>
            <a:r>
              <a:rPr lang="fi-FI" smtClean="0"/>
              <a:t>Inc</a:t>
            </a:r>
            <a:r>
              <a:rPr lang="fi-FI" smtClean="0"/>
              <a:t>., NEC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2639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3GPP TSG SA WG2#128bis</a:t>
            </a:r>
          </a:p>
          <a:p>
            <a:r>
              <a:rPr lang="fi-FI" dirty="0" smtClean="0"/>
              <a:t>20-24 August, 2018</a:t>
            </a:r>
          </a:p>
          <a:p>
            <a:r>
              <a:rPr lang="fi-FI" dirty="0" smtClean="0"/>
              <a:t>Sophia Antipolis, France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88006" y="20141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dirty="0" smtClean="0"/>
              <a:t>S2-188844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 </a:t>
            </a:r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[1/2]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+mj-lt"/>
              </a:rPr>
              <a:t>3GPP TS 23.501 </a:t>
            </a:r>
            <a:r>
              <a:rPr lang="en-GB" dirty="0" smtClean="0">
                <a:latin typeface="Calibri Light" pitchFamily="34" charset="0"/>
              </a:rPr>
              <a:t>(quote</a:t>
            </a:r>
            <a:r>
              <a:rPr lang="en-GB" dirty="0" smtClean="0">
                <a:latin typeface="Calibri Light" pitchFamily="34" charset="0"/>
              </a:rPr>
              <a:t>) – </a:t>
            </a:r>
            <a:r>
              <a:rPr lang="en-GB" dirty="0" smtClean="0">
                <a:latin typeface="+mj-lt"/>
              </a:rPr>
              <a:t>AMF Overload Control</a:t>
            </a:r>
            <a:endParaRPr lang="en-GB" dirty="0" smtClean="0">
              <a:latin typeface="+mj-lt"/>
            </a:endParaRPr>
          </a:p>
          <a:p>
            <a:pPr lvl="1"/>
            <a:r>
              <a:rPr lang="en-GB" sz="2400" dirty="0" smtClean="0">
                <a:latin typeface="Calibri Light" pitchFamily="34" charset="0"/>
                <a:cs typeface="Times New Roman" pitchFamily="18" charset="0"/>
              </a:rPr>
              <a:t>Using the overload start procedure, the AMF can request the 5G-AN node to:</a:t>
            </a:r>
            <a:endParaRPr lang="en-US" sz="2400" dirty="0" smtClean="0">
              <a:latin typeface="Calibri Light" pitchFamily="34" charset="0"/>
              <a:cs typeface="Times New Roman" pitchFamily="18" charset="0"/>
            </a:endParaRPr>
          </a:p>
          <a:p>
            <a:pPr lvl="2"/>
            <a:r>
              <a:rPr lang="en-GB" sz="2000" dirty="0" smtClean="0">
                <a:latin typeface="Calibri Light" pitchFamily="34" charset="0"/>
                <a:cs typeface="Times New Roman" pitchFamily="18" charset="0"/>
              </a:rPr>
              <a:t>[….]</a:t>
            </a:r>
          </a:p>
          <a:p>
            <a:pPr lvl="2"/>
            <a:r>
              <a:rPr lang="en-GB" sz="2000" dirty="0" smtClean="0">
                <a:latin typeface="Calibri Light" pitchFamily="34" charset="0"/>
                <a:cs typeface="Times New Roman" pitchFamily="18" charset="0"/>
              </a:rPr>
              <a:t>c) </a:t>
            </a:r>
            <a:r>
              <a:rPr lang="en-GB" sz="2000" dirty="0" smtClean="0">
                <a:solidFill>
                  <a:srgbClr val="FF0000"/>
                </a:solidFill>
                <a:latin typeface="Calibri Light" pitchFamily="34" charset="0"/>
                <a:cs typeface="Times New Roman" pitchFamily="18" charset="0"/>
              </a:rPr>
              <a:t>release 5G-AN signalling connection </a:t>
            </a:r>
            <a:r>
              <a:rPr lang="en-GB" sz="2000" dirty="0" smtClean="0">
                <a:latin typeface="Calibri Light" pitchFamily="34" charset="0"/>
                <a:cs typeface="Times New Roman" pitchFamily="18" charset="0"/>
              </a:rPr>
              <a:t>where the Requested NSSAI at AS layer only includes the indicated S-NSSAI(s) in the N2 overload control message.</a:t>
            </a:r>
          </a:p>
          <a:p>
            <a:pPr lvl="2"/>
            <a:r>
              <a:rPr lang="en-GB" sz="2000" dirty="0" smtClean="0">
                <a:latin typeface="Calibri Light" pitchFamily="34" charset="0"/>
                <a:cs typeface="Times New Roman" pitchFamily="18" charset="0"/>
              </a:rPr>
              <a:t>[…]</a:t>
            </a:r>
          </a:p>
          <a:p>
            <a:pPr lvl="1"/>
            <a:r>
              <a:rPr lang="en-GB" sz="2400" dirty="0">
                <a:latin typeface="Calibri Light" pitchFamily="34" charset="0"/>
              </a:rPr>
              <a:t>When </a:t>
            </a:r>
            <a:r>
              <a:rPr lang="en-GB" sz="2400" dirty="0">
                <a:solidFill>
                  <a:srgbClr val="FF0000"/>
                </a:solidFill>
                <a:latin typeface="Calibri Light" pitchFamily="34" charset="0"/>
              </a:rPr>
              <a:t>releasing a 5G-AN signalling connection </a:t>
            </a:r>
            <a:r>
              <a:rPr lang="en-GB" sz="2400" dirty="0">
                <a:latin typeface="Calibri Light" pitchFamily="34" charset="0"/>
              </a:rPr>
              <a:t>for the case c) above, the 5G-AN indicates to the UE </a:t>
            </a:r>
            <a:r>
              <a:rPr lang="en-GB" sz="2400" dirty="0">
                <a:solidFill>
                  <a:srgbClr val="FF0000"/>
                </a:solidFill>
                <a:latin typeface="Calibri Light" pitchFamily="34" charset="0"/>
              </a:rPr>
              <a:t>an appropriate wait timer </a:t>
            </a:r>
            <a:r>
              <a:rPr lang="en-GB" sz="2400" dirty="0">
                <a:latin typeface="Calibri Light" pitchFamily="34" charset="0"/>
              </a:rPr>
              <a:t>that limits further 5G-AN signalling connection requests which are </a:t>
            </a:r>
            <a:r>
              <a:rPr lang="en-GB" sz="2400" dirty="0">
                <a:solidFill>
                  <a:srgbClr val="FF0000"/>
                </a:solidFill>
                <a:latin typeface="Calibri Light" pitchFamily="34" charset="0"/>
              </a:rPr>
              <a:t>related only to the S-NSSAIs in the Requested NSSAI </a:t>
            </a:r>
            <a:r>
              <a:rPr lang="en-GB" sz="2400" dirty="0">
                <a:latin typeface="Calibri Light" pitchFamily="34" charset="0"/>
              </a:rPr>
              <a:t>until the wait timer expires.</a:t>
            </a:r>
            <a:endParaRPr lang="en-US" sz="2400" dirty="0">
              <a:latin typeface="Calibri Light" pitchFamily="34" charset="0"/>
            </a:endParaRPr>
          </a:p>
          <a:p>
            <a:pPr lvl="1"/>
            <a:endParaRPr lang="en-US" sz="2400" dirty="0">
              <a:latin typeface="Calibri Light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 </a:t>
            </a:r>
            <a:r>
              <a:rPr lang="fi-FI" dirty="0" smtClean="0">
                <a:solidFill>
                  <a:schemeClr val="bg1">
                    <a:lumMod val="75000"/>
                  </a:schemeClr>
                </a:solidFill>
              </a:rPr>
              <a:t>[2/2]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RAN2 LS </a:t>
            </a:r>
            <a:r>
              <a:rPr lang="en-US" u="sng" dirty="0">
                <a:hlinkClick r:id="rId2" action="ppaction://hlinkfile" tooltip="Docs\S2-187657.zip"/>
              </a:rPr>
              <a:t>S2-187657</a:t>
            </a:r>
            <a:r>
              <a:rPr lang="en-US" dirty="0" smtClean="0"/>
              <a:t> </a:t>
            </a:r>
          </a:p>
          <a:p>
            <a:pPr lvl="1"/>
            <a:r>
              <a:rPr lang="en-GB" dirty="0" smtClean="0">
                <a:latin typeface="Calibri Light" pitchFamily="34" charset="0"/>
              </a:rPr>
              <a:t>RAN </a:t>
            </a:r>
            <a:r>
              <a:rPr lang="en-GB" dirty="0">
                <a:latin typeface="Calibri Light" pitchFamily="34" charset="0"/>
              </a:rPr>
              <a:t>2 </a:t>
            </a:r>
            <a:r>
              <a:rPr lang="en-GB" dirty="0">
                <a:solidFill>
                  <a:srgbClr val="FF0000"/>
                </a:solidFill>
                <a:latin typeface="Calibri Light" pitchFamily="34" charset="0"/>
              </a:rPr>
              <a:t>agreement to not support a Wait Timer in the NR RRC release message</a:t>
            </a:r>
            <a:r>
              <a:rPr lang="en-GB" dirty="0">
                <a:latin typeface="Calibri Light" pitchFamily="34" charset="0"/>
              </a:rPr>
              <a:t>. This agreement was made on RAN consideration and </a:t>
            </a:r>
            <a:r>
              <a:rPr lang="en-GB" dirty="0">
                <a:solidFill>
                  <a:srgbClr val="FF0000"/>
                </a:solidFill>
                <a:latin typeface="Calibri Light" pitchFamily="34" charset="0"/>
              </a:rPr>
              <a:t>could be reconsidered based on SA2 requirements</a:t>
            </a:r>
            <a:r>
              <a:rPr lang="en-GB" dirty="0">
                <a:latin typeface="Calibri Light" pitchFamily="34" charset="0"/>
              </a:rPr>
              <a:t>. </a:t>
            </a:r>
            <a:endParaRPr lang="en-GB" dirty="0" smtClean="0">
              <a:latin typeface="Calibri Light" pitchFamily="34" charset="0"/>
            </a:endParaRPr>
          </a:p>
          <a:p>
            <a:pPr lvl="1"/>
            <a:r>
              <a:rPr lang="en-GB" dirty="0" smtClean="0">
                <a:latin typeface="Calibri Light" pitchFamily="34" charset="0"/>
              </a:rPr>
              <a:t>An understanding of the requirement pertaining to slice based wait timer would help RAN 2 to assess and if required implement the validity of current agreement on wait timer for NR RRC release message</a:t>
            </a:r>
            <a:endParaRPr lang="en-US" dirty="0">
              <a:latin typeface="Calibri Light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Assumptions – </a:t>
            </a:r>
            <a:r>
              <a:rPr lang="fi-FI" dirty="0" smtClean="0">
                <a:latin typeface="Calibri Light" pitchFamily="34" charset="0"/>
              </a:rPr>
              <a:t>which one is correct?</a:t>
            </a:r>
            <a:endParaRPr lang="en-US" dirty="0">
              <a:latin typeface="Calibri Ligh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Assumption 1</a:t>
            </a:r>
          </a:p>
          <a:p>
            <a:pPr lvl="1"/>
            <a:r>
              <a:rPr lang="fi-FI" dirty="0" smtClean="0">
                <a:latin typeface="Calibri Light" pitchFamily="34" charset="0"/>
              </a:rPr>
              <a:t>One wait timer per S-NSSAI in Req NSSAI</a:t>
            </a:r>
          </a:p>
          <a:p>
            <a:r>
              <a:rPr lang="fi-FI" dirty="0" smtClean="0"/>
              <a:t>Assumption 2</a:t>
            </a:r>
          </a:p>
          <a:p>
            <a:pPr lvl="1"/>
            <a:r>
              <a:rPr lang="fi-FI" dirty="0" smtClean="0">
                <a:latin typeface="Calibri Light" pitchFamily="34" charset="0"/>
              </a:rPr>
              <a:t>A single wait timer for all S-NSSAIs in Req NSSAI</a:t>
            </a:r>
          </a:p>
          <a:p>
            <a:endParaRPr lang="fi-FI" dirty="0">
              <a:latin typeface="Calibri Light" pitchFamily="34" charset="0"/>
            </a:endParaRPr>
          </a:p>
          <a:p>
            <a:r>
              <a:rPr lang="fi-FI" dirty="0" smtClean="0">
                <a:latin typeface="+mj-lt"/>
              </a:rPr>
              <a:t>Q1: </a:t>
            </a:r>
            <a:r>
              <a:rPr lang="fi-FI" dirty="0" smtClean="0">
                <a:latin typeface="Calibri Light" pitchFamily="34" charset="0"/>
              </a:rPr>
              <a:t>Is Assumption 1 correct?</a:t>
            </a:r>
          </a:p>
          <a:p>
            <a:r>
              <a:rPr lang="fi-FI" dirty="0" smtClean="0">
                <a:latin typeface="+mj-lt"/>
              </a:rPr>
              <a:t>Q2: </a:t>
            </a:r>
            <a:r>
              <a:rPr lang="fi-FI" dirty="0" smtClean="0">
                <a:latin typeface="Calibri Light" pitchFamily="34" charset="0"/>
              </a:rPr>
              <a:t>Is Assumption 2 correct?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i-FI" dirty="0" smtClean="0">
                <a:latin typeface="+mj-lt"/>
              </a:rPr>
              <a:t>Q3:</a:t>
            </a:r>
            <a:r>
              <a:rPr lang="fi-FI" dirty="0" smtClean="0">
                <a:latin typeface="Calibri Light" pitchFamily="34" charset="0"/>
              </a:rPr>
              <a:t> Is UAC (Unified Access Control) good enough in Rel-15 to address this AMF overload control scenario?</a:t>
            </a:r>
            <a:endParaRPr lang="fi-FI" dirty="0" smtClean="0">
              <a:latin typeface="Calibri Light" pitchFamily="34" charset="0"/>
            </a:endParaRPr>
          </a:p>
          <a:p>
            <a:endParaRPr lang="fi-FI" dirty="0" smtClean="0">
              <a:latin typeface="+mj-lt"/>
            </a:endParaRPr>
          </a:p>
          <a:p>
            <a:r>
              <a:rPr lang="fi-FI" dirty="0" smtClean="0">
                <a:latin typeface="+mj-lt"/>
              </a:rPr>
              <a:t>Q4: </a:t>
            </a:r>
            <a:r>
              <a:rPr lang="fi-FI" dirty="0" smtClean="0">
                <a:latin typeface="Calibri Light" pitchFamily="34" charset="0"/>
              </a:rPr>
              <a:t>Shall the slice-based wait timer at 5G-AN Connection Release be removed from Rel-15?</a:t>
            </a:r>
          </a:p>
          <a:p>
            <a:endParaRPr lang="fi-FI" dirty="0" smtClean="0">
              <a:latin typeface="Calibri Light" pitchFamily="34" charset="0"/>
            </a:endParaRPr>
          </a:p>
          <a:p>
            <a:pPr>
              <a:buNone/>
            </a:pPr>
            <a:r>
              <a:rPr lang="fi-FI" dirty="0" smtClean="0">
                <a:latin typeface="Calibri Light" pitchFamily="34" charset="0"/>
              </a:rPr>
              <a:t>If </a:t>
            </a:r>
            <a:r>
              <a:rPr lang="fi-FI" dirty="0" smtClean="0">
                <a:latin typeface="Calibri Light" pitchFamily="34" charset="0"/>
              </a:rPr>
              <a:t>Answer to </a:t>
            </a:r>
            <a:r>
              <a:rPr lang="fi-FI" dirty="0" smtClean="0">
                <a:latin typeface="Calibri Light" pitchFamily="34" charset="0"/>
              </a:rPr>
              <a:t>Q4 </a:t>
            </a:r>
            <a:r>
              <a:rPr lang="fi-FI" dirty="0" smtClean="0">
                <a:latin typeface="Calibri Light" pitchFamily="34" charset="0"/>
              </a:rPr>
              <a:t>== </a:t>
            </a:r>
            <a:r>
              <a:rPr lang="fi-FI" dirty="0" smtClean="0">
                <a:latin typeface="Calibri Light" pitchFamily="34" charset="0"/>
              </a:rPr>
              <a:t>NO:</a:t>
            </a:r>
          </a:p>
          <a:p>
            <a:pPr>
              <a:buNone/>
            </a:pPr>
            <a:endParaRPr lang="fi-FI" dirty="0" smtClean="0">
              <a:latin typeface="Calibri Light" pitchFamily="34" charset="0"/>
            </a:endParaRPr>
          </a:p>
          <a:p>
            <a:r>
              <a:rPr lang="fi-FI" dirty="0" smtClean="0">
                <a:latin typeface="+mj-lt"/>
              </a:rPr>
              <a:t>Q5 </a:t>
            </a:r>
            <a:r>
              <a:rPr lang="fi-FI" dirty="0" smtClean="0">
                <a:latin typeface="+mj-lt"/>
              </a:rPr>
              <a:t>(non-3GPP access): </a:t>
            </a:r>
            <a:r>
              <a:rPr lang="fi-FI" dirty="0" smtClean="0">
                <a:latin typeface="Calibri Light" pitchFamily="34" charset="0"/>
              </a:rPr>
              <a:t>Shall the slice-based wait timer at N3AN Connection Release be removed from Rel-15</a:t>
            </a:r>
            <a:r>
              <a:rPr lang="fi-FI" dirty="0" smtClean="0">
                <a:latin typeface="Calibri Light" pitchFamily="34" charset="0"/>
              </a:rPr>
              <a:t>?</a:t>
            </a:r>
          </a:p>
          <a:p>
            <a:endParaRPr lang="fi-FI" dirty="0" smtClean="0">
              <a:latin typeface="Calibri Light" pitchFamily="34" charset="0"/>
            </a:endParaRPr>
          </a:p>
          <a:p>
            <a:r>
              <a:rPr lang="fi-FI" dirty="0" smtClean="0">
                <a:latin typeface="+mj-lt"/>
              </a:rPr>
              <a:t>Q6 </a:t>
            </a:r>
            <a:r>
              <a:rPr lang="fi-FI" dirty="0" smtClean="0">
                <a:latin typeface="+mj-lt"/>
              </a:rPr>
              <a:t>(3GPP access):</a:t>
            </a:r>
            <a:r>
              <a:rPr lang="fi-FI" dirty="0" smtClean="0">
                <a:latin typeface="Calibri Light" pitchFamily="34" charset="0"/>
              </a:rPr>
              <a:t> Shall the slice-based wait timer at RRC Connection Release be removed from Rel-15?</a:t>
            </a:r>
          </a:p>
          <a:p>
            <a:endParaRPr lang="fi-FI" dirty="0">
              <a:latin typeface="Calibri Light" pitchFamily="34" charset="0"/>
            </a:endParaRPr>
          </a:p>
          <a:p>
            <a:pPr>
              <a:buNone/>
            </a:pPr>
            <a:r>
              <a:rPr lang="fi-FI" sz="2000" dirty="0" smtClean="0">
                <a:latin typeface="Calibri Light" pitchFamily="34" charset="0"/>
              </a:rPr>
              <a:t>NOTE: N3AN is defined by CT1 as non-3GPP access network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337</Words>
  <Application>Microsoft Office PowerPoint</Application>
  <PresentationFormat>On-screen Show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Questions for show of hands on  5G-AN Connection Release with slice-based wait timer</vt:lpstr>
      <vt:lpstr>Background [1/2]</vt:lpstr>
      <vt:lpstr>Background [2/2]</vt:lpstr>
      <vt:lpstr>Assumptions – which one is correct?</vt:lpstr>
      <vt:lpstr>Questions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of hands on RRC Connection Release with slice-based wait timer</dc:title>
  <dc:creator>MediaTek</dc:creator>
  <cp:lastModifiedBy>MediaTek</cp:lastModifiedBy>
  <cp:revision>7</cp:revision>
  <dcterms:created xsi:type="dcterms:W3CDTF">2018-08-23T09:02:56Z</dcterms:created>
  <dcterms:modified xsi:type="dcterms:W3CDTF">2018-08-24T07:31:43Z</dcterms:modified>
</cp:coreProperties>
</file>